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4"/>
  </p:notesMasterIdLst>
  <p:handoutMasterIdLst>
    <p:handoutMasterId r:id="rId25"/>
  </p:handoutMasterIdLst>
  <p:sldIdLst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74" r:id="rId20"/>
    <p:sldId id="278" r:id="rId30"/>
    <p:sldId id="279" r:id="rId31"/>
    <p:sldId id="270" r:id="rId16"/>
    <p:sldId id="280" r:id="rId32"/>
    <p:sldId id="273" r:id="rId19"/>
    <p:sldId id="275" r:id="rId21"/>
    <p:sldId id="276" r:id="rId22"/>
    <p:sldId id="281" r:id="rId33"/>
    <p:sldId id="282" r:id="rId34"/>
    <p:sldId id="277" r:id="rId23"/>
    <p:sldId id="283" r:id="rId35"/>
    <p:sldId id="284" r:id="rId36"/>
    <p:sldId id="285" r:id="rId37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4" d="100"/>
          <a:sy n="64" d="100"/>
        </p:scale>
        <p:origin x="-72" y="-31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6" Type="http://schemas.openxmlformats.org/officeDocument/2006/relationships/slide" Target="slides/slide14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openxmlformats.org/officeDocument/2006/relationships/slide" Target="slides/slide22.xml"/><Relationship Id="rId31" Type="http://schemas.openxmlformats.org/officeDocument/2006/relationships/slide" Target="slides/slide23.xml"/><Relationship Id="rId32" Type="http://schemas.openxmlformats.org/officeDocument/2006/relationships/slide" Target="slides/slide24.xml"/><Relationship Id="rId33" Type="http://schemas.openxmlformats.org/officeDocument/2006/relationships/slide" Target="slides/slide25.xml"/><Relationship Id="rId34" Type="http://schemas.openxmlformats.org/officeDocument/2006/relationships/slide" Target="slides/slide26.xml"/><Relationship Id="rId35" Type="http://schemas.openxmlformats.org/officeDocument/2006/relationships/slide" Target="slides/slide27.xml"/><Relationship Id="rId36" Type="http://schemas.openxmlformats.org/officeDocument/2006/relationships/slide" Target="slides/slide28.xml"/><Relationship Id="rId37" Type="http://schemas.openxmlformats.org/officeDocument/2006/relationships/slide" Target="slides/slide29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1/28/2013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1/28/2013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IBM: What is a CPU?: https://www.ibm.com/think/topics/central-processing-unit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SPEC: https://www.spec.org/</a:t>
            </a:r>
          </a:p>
          <a:p>
            <a:r>
              <a:t>3DMark: https://www.3dmark.com/</a:t>
            </a:r>
          </a:p>
          <a:p>
            <a:r>
              <a:t>Phoronix Test Suite: https://www.phoronix-test-suite.com/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UL: 3DMark delisting of REDMAGIC 11 Pro phones: https://benchmarks.ul.com/news/3dmark-delisting-of-redmagic-11-pro-phones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perfmon: https://learn.microsoft.com/en-us/windows-server/administration/windows-commands/perfmon</a:t>
            </a:r>
          </a:p>
          <a:p>
            <a:r>
              <a:t>Apple: Activity Monitor User Guide: https://support.apple.com/guide/activity-monitor/welcome/mac</a:t>
            </a:r>
          </a:p>
          <a:p>
            <a:r>
              <a:t>Linux manual page: vmstat: https://man7.org/linux/man-pages/man8/vmstat.8.html</a:t>
            </a:r>
          </a:p>
          <a:p>
            <a:r>
              <a:t>perf wiki: https://perfwiki.github.io/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Google: How AI helps predict traffic and determine routes: https://blog.google/products-and-platforms/products/maps/google-maps-101-how-ai-helps-predict-traffic-and-determine-routes/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Debian: Ports: https://www.debian.org/ports/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Arm: CPU architecture: https://www.arm.com/architecture/cpu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AWS Graviton: https://aws.amazon.com/ec2/graviton/</a:t>
            </a:r>
          </a:p>
          <a:p>
            <a:r>
              <a:t>RISC-V International: About RISC-V: https://riscv.org/about/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Microsoft: How emulation works on Arm: https://learn.microsoft.com/en-us/windows/arm/apps-on-arm-x86-emulation</a:t>
            </a:r>
          </a:p>
          <a:p>
            <a:r>
              <a:t>Apple: Using Intel-based apps on a Mac with Apple silicon: https://support.apple.com/en-us/102527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IBM: What is a GPU?: https://www.ibm.com/think/topics/gpu</a:t>
            </a:r>
          </a:p>
          <a:p>
            <a:r>
              <a:t>Microsoft: Copilot+ PCs developer guide: https://learn.microsoft.com/en-us/windows/ai/npu-devices/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1/28/2013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Performance and Processor Design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Week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Performance measures how well a system does its job</a:t>
            </a:r>
          </a:p>
          <a:p>
            <a:pPr/>
            <a:r>
              <a:rPr sz="2200"/>
              <a:t>You usually need several measures, because "fast" can mean different things</a:t>
            </a:r>
          </a:p>
          <a:p>
            <a:pPr/>
            <a:r>
              <a:rPr sz="2200"/>
              <a:t>Performance matters to people buying computers, people building software and systems, and everyday users</a:t>
            </a:r>
          </a:p>
          <a:p>
            <a:pPr/>
            <a:r>
              <a:rPr sz="2200"/>
              <a:t>It depends on the software, especially the operating system, and the hardware, especially the processor</a:t>
            </a:r>
          </a:p>
        </p:txBody>
      </p:sp>
    </p:spTree>
    <p:extLst>
      <p:ext uri="{BB962C8B-B14F-4D97-AF65-F5344CB8AC3E}">
        <p14:creationId xmlns:p14="http://schemas.microsoft.com/office/powerpoint/2010/main" val="752636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GHz Alone Doesn't Tell You How Fast a Computer 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b="1" sz="2000"/>
              <a:t>Historical note:</a:t>
            </a:r>
            <a:r>
              <a:rPr sz="2000"/>
              <a:t> for years, clock speed (GHz) was the number everyone compared. Still worth knowing because it's still printed on every spec sheet</a:t>
            </a:r>
          </a:p>
          <a:p>
            <a:pPr/>
            <a:r>
              <a:rPr sz="2000"/>
              <a:t>Today, speed also depends on:</a:t>
            </a:r>
          </a:p>
          <a:p>
            <a:pPr lvl="1"/>
            <a:r>
              <a:rPr sz="1800"/>
              <a:t>How many cores there are, and how much work each clock tick gets done</a:t>
            </a:r>
          </a:p>
          <a:p>
            <a:pPr lvl="1"/>
            <a:r>
              <a:rPr sz="1800"/>
              <a:t>Cache: small, very fast memory right on the processor</a:t>
            </a:r>
          </a:p>
          <a:p>
            <a:pPr lvl="1"/>
            <a:r>
              <a:rPr sz="1800"/>
              <a:t>Memory and storage: for many tasks, an SSD makes a bigger difference than a faster processor</a:t>
            </a:r>
          </a:p>
          <a:p>
            <a:pPr lvl="1"/>
            <a:r>
              <a:rPr sz="1800"/>
              <a:t>Heat: chips slow themselves down when they get too hot (thermal throttling)</a:t>
            </a:r>
          </a:p>
          <a:p>
            <a:pPr lvl="1"/>
            <a:r>
              <a:rPr sz="1800"/>
              <a:t>Software: an efficient operating system and apps</a:t>
            </a:r>
          </a:p>
          <a:p>
            <a:pPr/>
            <a:r>
              <a:rPr sz="2000"/>
              <a:t>That's why we test with benchmarks instead of comparing numbers on a box</a:t>
            </a:r>
          </a:p>
        </p:txBody>
      </p:sp>
    </p:spTree>
    <p:extLst>
      <p:ext uri="{BB962C8B-B14F-4D97-AF65-F5344CB8AC3E}">
        <p14:creationId xmlns:p14="http://schemas.microsoft.com/office/powerpoint/2010/main" val="45216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Performance Monitoring and Evaluation Are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Common reasons to evaluate performance:</a:t>
            </a:r>
          </a:p>
          <a:p>
            <a:pPr lvl="1"/>
            <a:r>
              <a:rPr sz="2000"/>
              <a:t>Selection: choosing which system to buy</a:t>
            </a:r>
          </a:p>
          <a:p>
            <a:pPr lvl="1"/>
            <a:r>
              <a:rPr sz="2000"/>
              <a:t>Projection: predicting how a system that doesn't exist yet will perform</a:t>
            </a:r>
          </a:p>
          <a:p>
            <a:pPr lvl="1"/>
            <a:r>
              <a:rPr sz="2000"/>
              <a:t>Monitoring: watching a running system to find problems</a:t>
            </a:r>
          </a:p>
          <a:p>
            <a:pPr/>
            <a:r>
              <a:rPr sz="2200"/>
              <a:t>Useful when building a system, deciding whether to buy or upgrade, and tuning a system to run better</a:t>
            </a:r>
          </a:p>
        </p:txBody>
      </p:sp>
    </p:spTree>
    <p:extLst>
      <p:ext uri="{BB962C8B-B14F-4D97-AF65-F5344CB8AC3E}">
        <p14:creationId xmlns:p14="http://schemas.microsoft.com/office/powerpoint/2010/main" val="423122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External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Goals you can measure from the outside, without looking inside the system</a:t>
            </a:r>
          </a:p>
          <a:p>
            <a:pPr lvl="1"/>
            <a:r>
              <a:rPr sz="2000"/>
              <a:t>Throughput: get the most work done</a:t>
            </a:r>
          </a:p>
          <a:p>
            <a:pPr lvl="1"/>
            <a:r>
              <a:rPr sz="2000"/>
              <a:t>Response time: respond quickly</a:t>
            </a:r>
          </a:p>
          <a:p>
            <a:pPr lvl="1"/>
            <a:r>
              <a:rPr sz="2000"/>
              <a:t>Fairness: every user and process gets a fair share</a:t>
            </a:r>
          </a:p>
          <a:p>
            <a:pPr lvl="1"/>
            <a:r>
              <a:rPr sz="2000"/>
              <a:t>Battery life and power use: get the most work done per watt</a:t>
            </a:r>
          </a:p>
          <a:p>
            <a:pPr/>
            <a:r>
              <a:rPr sz="2200"/>
              <a:t>These goals often conflict. Running faster usually uses more battery</a:t>
            </a:r>
          </a:p>
        </p:txBody>
      </p:sp>
    </p:spTree>
    <p:extLst>
      <p:ext uri="{BB962C8B-B14F-4D97-AF65-F5344CB8AC3E}">
        <p14:creationId xmlns:p14="http://schemas.microsoft.com/office/powerpoint/2010/main" val="698264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Performance: Internal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Goals for the parts inside the computer</a:t>
            </a:r>
          </a:p>
          <a:p>
            <a:pPr lvl="1"/>
            <a:r>
              <a:rPr sz="2000"/>
              <a:t>CPU utilization: the percent of time the CPU is busy</a:t>
            </a:r>
          </a:p>
          <a:p>
            <a:pPr lvl="1"/>
            <a:r>
              <a:rPr sz="2000"/>
              <a:t>Disk utilization: the percent of time the drive is busy</a:t>
            </a:r>
          </a:p>
          <a:p>
            <a:pPr lvl="1"/>
            <a:r>
              <a:rPr sz="2000"/>
              <a:t>Disk access time: how long one disk request takes</a:t>
            </a:r>
          </a:p>
          <a:p>
            <a:pPr/>
            <a:r>
              <a:rPr sz="2200"/>
              <a:t>Busy isn't always good: 100% disk use in Task Manager usually means things are waiting</a:t>
            </a:r>
          </a:p>
        </p:txBody>
      </p:sp>
    </p:spTree>
    <p:extLst>
      <p:ext uri="{BB962C8B-B14F-4D97-AF65-F5344CB8AC3E}">
        <p14:creationId xmlns:p14="http://schemas.microsoft.com/office/powerpoint/2010/main" val="153867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Measures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Absolute measures can be counted, like throughput. Relative measures are judgments, like ease of use</a:t>
            </a:r>
          </a:p>
          <a:p>
            <a:pPr/>
            <a:r>
              <a:rPr u="sng" sz="2200"/>
              <a:t>Turnaround time</a:t>
            </a:r>
            <a:r>
              <a:rPr sz="2200"/>
              <a:t>: from submitting a job to getting the result</a:t>
            </a:r>
          </a:p>
          <a:p>
            <a:pPr/>
            <a:r>
              <a:rPr u="sng" sz="2200"/>
              <a:t>Response time</a:t>
            </a:r>
            <a:r>
              <a:rPr sz="2200"/>
              <a:t>: from pressing a key or clicking until the system responds</a:t>
            </a:r>
          </a:p>
          <a:p>
            <a:pPr/>
            <a:r>
              <a:rPr u="sng" sz="2200"/>
              <a:t>System reaction time</a:t>
            </a:r>
            <a:r>
              <a:rPr sz="2200"/>
              <a:t>: from a request until it first gets CPU time</a:t>
            </a:r>
          </a:p>
        </p:txBody>
      </p:sp>
    </p:spTree>
    <p:extLst>
      <p:ext uri="{BB962C8B-B14F-4D97-AF65-F5344CB8AC3E}">
        <p14:creationId xmlns:p14="http://schemas.microsoft.com/office/powerpoint/2010/main" val="204156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</a:t>
            </a:r>
            <a:r>
              <a:rPr lang="en-US" dirty="0" smtClean="0"/>
              <a:t>Measures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Variance in response time</a:t>
            </a:r>
            <a:r>
              <a:rPr sz="2000"/>
              <a:t>: how consistent response times are. A system that's usually fast but sometimes freezes feels slow</a:t>
            </a:r>
          </a:p>
          <a:p>
            <a:pPr/>
            <a:r>
              <a:rPr u="sng" sz="2000"/>
              <a:t>Throughput</a:t>
            </a:r>
            <a:r>
              <a:rPr sz="2000"/>
              <a:t>: work done per unit of time</a:t>
            </a:r>
          </a:p>
          <a:p>
            <a:pPr/>
            <a:r>
              <a:rPr u="sng" sz="2000"/>
              <a:t>Workload</a:t>
            </a:r>
            <a:r>
              <a:rPr sz="2000"/>
              <a:t>: the amount of work given to the system</a:t>
            </a:r>
          </a:p>
          <a:p>
            <a:pPr/>
            <a:r>
              <a:rPr u="sng" sz="2000"/>
              <a:t>Capacity</a:t>
            </a:r>
            <a:r>
              <a:rPr sz="2000"/>
              <a:t>: the most throughput the system can handle</a:t>
            </a:r>
          </a:p>
          <a:p>
            <a:pPr/>
            <a:r>
              <a:rPr u="sng" sz="2000"/>
              <a:t>Utilization</a:t>
            </a:r>
            <a:r>
              <a:rPr sz="2000"/>
              <a:t>: the fraction of time a resource is in use</a:t>
            </a:r>
          </a:p>
        </p:txBody>
      </p:sp>
    </p:spTree>
    <p:extLst>
      <p:ext uri="{BB962C8B-B14F-4D97-AF65-F5344CB8AC3E}">
        <p14:creationId xmlns:p14="http://schemas.microsoft.com/office/powerpoint/2010/main" val="397941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Evaluation Techniques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Different techniques for different purposes</a:t>
            </a:r>
          </a:p>
          <a:p>
            <a:pPr lvl="1"/>
            <a:r>
              <a:rPr sz="2000"/>
              <a:t>Some test the whole system, and others test one part</a:t>
            </a:r>
          </a:p>
          <a:p>
            <a:pPr lvl="1"/>
            <a:r>
              <a:rPr sz="2000"/>
              <a:t>A thorough evaluation uses more than one technique</a:t>
            </a:r>
          </a:p>
          <a:p>
            <a:pPr/>
            <a:r>
              <a:rPr sz="2200"/>
              <a:t>Before you start, decide:</a:t>
            </a:r>
          </a:p>
          <a:p>
            <a:pPr lvl="1"/>
            <a:r>
              <a:rPr sz="2000"/>
              <a:t>What you're measuring (the metrics)</a:t>
            </a:r>
          </a:p>
          <a:p>
            <a:pPr lvl="1"/>
            <a:r>
              <a:rPr sz="2000"/>
              <a:t>Under what workload</a:t>
            </a:r>
          </a:p>
          <a:p>
            <a:pPr lvl="1"/>
            <a:r>
              <a:rPr sz="2000"/>
              <a:t>And why: what question are you trying to answer?</a:t>
            </a:r>
          </a:p>
        </p:txBody>
      </p:sp>
    </p:spTree>
    <p:extLst>
      <p:ext uri="{BB962C8B-B14F-4D97-AF65-F5344CB8AC3E}">
        <p14:creationId xmlns:p14="http://schemas.microsoft.com/office/powerpoint/2010/main" val="97767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Benchmarks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Run a standard program and time it, so systems can be compared fairly</a:t>
            </a:r>
          </a:p>
          <a:p>
            <a:pPr/>
            <a:r>
              <a:rPr sz="2000"/>
              <a:t>A good benchmark gives nearly the same result each run, and matches what you'll actually use the system for</a:t>
            </a:r>
          </a:p>
          <a:p>
            <a:pPr/>
            <a:r>
              <a:rPr sz="2000"/>
              <a:t>Industry standards: SPEC for processors and servers, and TPC for databases</a:t>
            </a:r>
          </a:p>
          <a:p>
            <a:pPr/>
            <a:r>
              <a:rPr sz="2000"/>
              <a:t>Ones you may see in reviews: Geekbench, Cinebench, and 3DMark</a:t>
            </a:r>
          </a:p>
          <a:p>
            <a:pPr/>
            <a:r>
              <a:rPr sz="2000"/>
              <a:t>On Linux: the free Phoronix Test Suite</a:t>
            </a:r>
          </a:p>
        </p:txBody>
      </p:sp>
    </p:spTree>
    <p:extLst>
      <p:ext uri="{BB962C8B-B14F-4D97-AF65-F5344CB8AC3E}">
        <p14:creationId xmlns:p14="http://schemas.microsoft.com/office/powerpoint/2010/main" val="13973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Monitoring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Monitoring finds slow spots that administrators and developers can fix</a:t>
            </a:r>
          </a:p>
          <a:p>
            <a:pPr/>
            <a:r>
              <a:rPr sz="1800"/>
              <a:t>Software monitors</a:t>
            </a:r>
          </a:p>
          <a:p>
            <a:pPr lvl="1"/>
            <a:r>
              <a:rPr sz="1600"/>
              <a:t>Windows: Task Manager, Resource Monitor, and Performance Monitor</a:t>
            </a:r>
          </a:p>
          <a:p>
            <a:pPr lvl="1"/>
            <a:r>
              <a:rPr sz="1600"/>
              <a:t>macOS: Activity Monitor</a:t>
            </a:r>
          </a:p>
          <a:p>
            <a:pPr lvl="1"/>
            <a:r>
              <a:rPr sz="1600"/>
              <a:t>Linux: top, htop, free (memory), vmstat, iostat (drives), and the /proc folder</a:t>
            </a:r>
          </a:p>
          <a:p>
            <a:pPr lvl="1"/>
            <a:r>
              <a:rPr sz="1600"/>
              <a:t>Monitors use resources themselves, so they can change the results slightly</a:t>
            </a:r>
          </a:p>
          <a:p>
            <a:pPr/>
            <a:r>
              <a:rPr sz="1800"/>
              <a:t>Hardware monitors</a:t>
            </a:r>
          </a:p>
          <a:p>
            <a:pPr lvl="1"/>
            <a:r>
              <a:rPr sz="1600"/>
              <a:t>Counters built into the processor record events like cache misses</a:t>
            </a:r>
          </a:p>
          <a:p>
            <a:pPr lvl="1"/>
            <a:r>
              <a:rPr sz="1600"/>
              <a:t>On Linux, the perf tool reads them</a:t>
            </a:r>
          </a:p>
        </p:txBody>
      </p:sp>
    </p:spTree>
    <p:extLst>
      <p:ext uri="{BB962C8B-B14F-4D97-AF65-F5344CB8AC3E}">
        <p14:creationId xmlns:p14="http://schemas.microsoft.com/office/powerpoint/2010/main" val="229875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Techniques at a Glance</a:t>
            </a:r>
          </a:p>
        </p:txBody>
      </p:sp>
      <p:pic>
        <p:nvPicPr>
          <p:cNvPr id="1027" name="Picture 3" descr="Table of performance evaluation techniques. Trace: a record of real application requests to the operating system, which identifies a system's workload. Profile: a record of kernel activity during a real session, showing how much each operating system primitive is used. Timing: a raw measure of hardware performance, for quick comparisons between related systems. Microbenchmarks: a raw measure of how quickly an operating system performs one isolated operation. Application-specific evaluation: how efficiently a system runs a particular application. Analytic modeling: building and analyzing a mathematical model of a computer system. Benchmark: a program typical of what will run on the system, used to compare systems. Synthetic program: a program that isolates the performance of one operating system component. Simulation: evaluating a computer model of the system, which must be checked against the real system once it's built. Performance monitoring: ongoing evaluation of an installed system, so administrators can see whether it meets demands and what needs improvement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000" y="1750000"/>
            <a:ext cx="5500000" cy="464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8" name="Notes text"/>
          <p:cNvSpPr txBox="1"/>
          <p:nvPr/>
        </p:nvSpPr>
        <p:spPr>
          <a:xfrm>
            <a:off x="6600000" y="1900000"/>
            <a:ext cx="5238825" cy="420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400"/>
              </a:spcAft>
            </a:pPr>
            <a:r>
              <a:rPr sz="1800"/>
              <a:t>This table sums up the main techniques</a:t>
            </a:r>
          </a:p>
          <a:p>
            <a:pPr>
              <a:spcAft>
                <a:spcPts val="1400"/>
              </a:spcAft>
            </a:pPr>
            <a:r>
              <a:rPr sz="1800"/>
              <a:t>The next two slides group them into measuring a real system and predicting performance</a:t>
            </a:r>
          </a:p>
        </p:txBody>
      </p:sp>
    </p:spTree>
    <p:extLst>
      <p:ext uri="{BB962C8B-B14F-4D97-AF65-F5344CB8AC3E}">
        <p14:creationId xmlns:p14="http://schemas.microsoft.com/office/powerpoint/2010/main" val="3045103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Bottlenecks and Saturation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Bottleneck</a:t>
            </a:r>
            <a:r>
              <a:rPr sz="1800"/>
              <a:t>: the slowest part, holding everything else back</a:t>
            </a:r>
          </a:p>
          <a:p>
            <a:pPr lvl="1"/>
            <a:r>
              <a:rPr sz="1600"/>
              <a:t>Work arrives faster than it can be handled</a:t>
            </a:r>
          </a:p>
          <a:p>
            <a:pPr lvl="1"/>
            <a:r>
              <a:rPr sz="1600"/>
              <a:t>Fixing one bottleneck can reveal the next one</a:t>
            </a:r>
          </a:p>
          <a:p>
            <a:pPr/>
            <a:r>
              <a:rPr sz="1800"/>
              <a:t>Everyday examples</a:t>
            </a:r>
          </a:p>
          <a:p>
            <a:pPr lvl="1"/>
            <a:r>
              <a:rPr sz="1600"/>
              <a:t>Task Manager shows the disk at 100% while everything feels slow</a:t>
            </a:r>
          </a:p>
          <a:p>
            <a:pPr lvl="1"/>
            <a:r>
              <a:rPr sz="1600"/>
              <a:t>RAM is full, so the system starts using the drive as extra memory (swapping)</a:t>
            </a:r>
          </a:p>
          <a:p>
            <a:pPr lvl="1"/>
            <a:r>
              <a:rPr sz="1600"/>
              <a:t>Slow Wi-Fi makes a fast computer feel slow online</a:t>
            </a:r>
          </a:p>
          <a:p>
            <a:pPr/>
            <a:r>
              <a:rPr u="sng" sz="1800"/>
              <a:t>Saturated</a:t>
            </a:r>
            <a:r>
              <a:rPr sz="1800"/>
              <a:t> resource: so busy that processes get in each other's way. When memory is saturated, it's called thrashing (Week 11)</a:t>
            </a:r>
          </a:p>
        </p:txBody>
      </p:sp>
    </p:spTree>
    <p:extLst>
      <p:ext uri="{BB962C8B-B14F-4D97-AF65-F5344CB8AC3E}">
        <p14:creationId xmlns:p14="http://schemas.microsoft.com/office/powerpoint/2010/main" val="2530980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Feedback Loops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Feedback loop: information about how busy the system is changes where new work goes</a:t>
            </a:r>
          </a:p>
          <a:p>
            <a:pPr/>
            <a:r>
              <a:rPr u="sng" sz="1800"/>
              <a:t>Negative feedback</a:t>
            </a:r>
            <a:r>
              <a:rPr sz="1800"/>
              <a:t> pushes things back toward balance (negative doesn't mean bad)</a:t>
            </a:r>
          </a:p>
          <a:p>
            <a:pPr lvl="1"/>
            <a:r>
              <a:rPr sz="1600"/>
              <a:t>Like a maps app: when one road jams up, it sends drivers another way, so the jam doesn't get worse</a:t>
            </a:r>
          </a:p>
          <a:p>
            <a:pPr lvl="1"/>
            <a:r>
              <a:rPr sz="1600"/>
              <a:t>In a computer: when one server's line is long, new work goes to a less busy one</a:t>
            </a:r>
          </a:p>
          <a:p>
            <a:pPr/>
            <a:r>
              <a:rPr u="sng" sz="1800"/>
              <a:t>Positive feedback</a:t>
            </a:r>
            <a:r>
              <a:rPr sz="1800"/>
              <a:t> pushes things further the same way, and can be misleading</a:t>
            </a:r>
          </a:p>
          <a:p>
            <a:pPr lvl="1"/>
            <a:r>
              <a:rPr sz="1600"/>
              <a:t>If the CPU looks idle, the scheduler may add more processes</a:t>
            </a:r>
          </a:p>
          <a:p>
            <a:pPr lvl="1"/>
            <a:r>
              <a:rPr sz="1600"/>
              <a:t>But low CPU use can be caused by thrashing, so adding processes makes it even worse</a:t>
            </a:r>
          </a:p>
        </p:txBody>
      </p:sp>
    </p:spTree>
    <p:extLst>
      <p:ext uri="{BB962C8B-B14F-4D97-AF65-F5344CB8AC3E}">
        <p14:creationId xmlns:p14="http://schemas.microsoft.com/office/powerpoint/2010/main" val="279414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charset="0"/>
                <a:cs typeface="Times New Roman" pitchFamily="18" charset="0"/>
              </a:rPr>
              <a:t>RISC and CISC: The Classic Comparison</a:t>
            </a:r>
          </a:p>
        </p:txBody>
      </p:sp>
      <p:pic>
        <p:nvPicPr>
          <p:cNvPr id="2050" name="Picture 2" descr="Table comparing CISC and RISC processors. Instruction length: CISC is variable, typically 1 to 10 bytes; RISC is fixed, typically 4 bytes. Instruction decode: CISC uses microcode; RISC is in hardware. Number of instructions in the instruction set: CISC has many, typically several hundred, including many complex instructions; RISC has few, typically under one hundred. Instructions per program: CISC needs few; RISC needs many, often about 20 percent more. General-purpose registers: CISC often has few, such as eight in the Intel Pentium 4; RISC has many, typically 32. Complexity: CISC puts it in hardware; RISC puts it in the compiler. Ability to use pipelining: CISC is limited; RISC is broad. Philosophy: CISC implements as many operations as possible; RISC makes the common case fast. Examples: CISC, Pentium and Athlon; RISC, MIPS, SPARC, and G5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000" y="1750000"/>
            <a:ext cx="6300000" cy="4499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1" name="Notes text"/>
          <p:cNvSpPr txBox="1"/>
          <p:nvPr/>
        </p:nvSpPr>
        <p:spPr>
          <a:xfrm>
            <a:off x="7300000" y="1900000"/>
            <a:ext cx="4538825" cy="4200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1400"/>
              </a:spcAft>
            </a:pPr>
            <a:r>
              <a:rPr b="1" sz="1800"/>
              <a:t>Historical note:</a:t>
            </a:r>
            <a:r>
              <a:rPr sz="1800"/>
              <a:t> this table is from the mid-2000s, and its examples (Pentium, Athlon, MIPS, SPARC, G5) are mostly retired</a:t>
            </a:r>
          </a:p>
          <a:p>
            <a:pPr>
              <a:spcAft>
                <a:spcPts val="1400"/>
              </a:spcAft>
            </a:pPr>
            <a:r>
              <a:rPr sz="1800"/>
              <a:t>Still worth knowing because terms like pipelining and registers are still used today</a:t>
            </a:r>
          </a:p>
        </p:txBody>
      </p:sp>
    </p:spTree>
    <p:extLst>
      <p:ext uri="{BB962C8B-B14F-4D97-AF65-F5344CB8AC3E}">
        <p14:creationId xmlns:p14="http://schemas.microsoft.com/office/powerpoint/2010/main" val="2888726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Measuring a Real System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Benchmarks</a:t>
            </a:r>
            <a:r>
              <a:rPr sz="2000"/>
              <a:t>: run a standard test and compare the score</a:t>
            </a:r>
          </a:p>
          <a:p>
            <a:pPr/>
            <a:r>
              <a:rPr u="sng" sz="2000"/>
              <a:t>Monitoring</a:t>
            </a:r>
            <a:r>
              <a:rPr sz="2000"/>
              <a:t>: watch a running system with tools like Task Manager or top</a:t>
            </a:r>
          </a:p>
          <a:p>
            <a:pPr/>
            <a:r>
              <a:rPr u="sng" sz="2000"/>
              <a:t>Profiling</a:t>
            </a:r>
            <a:r>
              <a:rPr sz="2000"/>
              <a:t>: find which parts of the OS or a program use the most time</a:t>
            </a:r>
          </a:p>
          <a:p>
            <a:pPr/>
            <a:r>
              <a:rPr u="sng" sz="2000"/>
              <a:t>Tracing</a:t>
            </a:r>
            <a:r>
              <a:rPr sz="2000"/>
              <a:t>: record every request, to replay or study later</a:t>
            </a:r>
          </a:p>
          <a:p>
            <a:pPr/>
            <a:r>
              <a:rPr u="sng" sz="2000"/>
              <a:t>Timings and microbenchmarks</a:t>
            </a:r>
            <a:r>
              <a:rPr sz="2000"/>
              <a:t>: measure one small thing, like how long it takes to start a process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Predicting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Simulation</a:t>
            </a:r>
            <a:r>
              <a:rPr sz="2000"/>
              <a:t>: a computer model of the system, useful before it's built</a:t>
            </a:r>
          </a:p>
          <a:p>
            <a:pPr lvl="1"/>
            <a:r>
              <a:rPr sz="1800"/>
              <a:t>Results must be checked against the real system, and bugs in the model give wrong answers</a:t>
            </a:r>
          </a:p>
          <a:p>
            <a:pPr/>
            <a:r>
              <a:rPr u="sng" sz="2000"/>
              <a:t>Analytic models</a:t>
            </a:r>
            <a:r>
              <a:rPr sz="2000"/>
              <a:t>: math models, such as queuing theory (the math of waiting in lines)</a:t>
            </a:r>
          </a:p>
          <a:p>
            <a:pPr lvl="1"/>
            <a:r>
              <a:rPr sz="1800"/>
              <a:t>Fast, but real systems are often too complex to model exactly</a:t>
            </a:r>
          </a:p>
          <a:p>
            <a:pPr/>
            <a:r>
              <a:rPr u="sng" sz="2000"/>
              <a:t>Synthetic programs</a:t>
            </a:r>
            <a:r>
              <a:rPr sz="2000"/>
              <a:t>: fake programs built to test one part, such as memory speed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Can You Trust a Benchmark?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Some companies have tuned devices to score higher on benchmarks than in normal use</a:t>
            </a:r>
          </a:p>
          <a:p>
            <a:pPr lvl="1"/>
            <a:r>
              <a:rPr sz="2000"/>
              <a:t>In 2026, UL, the maker of 3DMark, delisted the RedMagic 11 Pro phones. They spotted the benchmark app by name and scored up to 24% higher</a:t>
            </a:r>
          </a:p>
          <a:p>
            <a:pPr/>
            <a:r>
              <a:rPr sz="2200"/>
              <a:t>Ask who ran the test, and why</a:t>
            </a:r>
          </a:p>
          <a:p>
            <a:pPr/>
            <a:r>
              <a:rPr sz="2200"/>
              <a:t>Check whether real-world tests agree with the benchmark score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an Instruction Set?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200"/>
              <a:t>An instruction set is the list of basic commands a processor understands, such as add, compare, or load from memory</a:t>
            </a:r>
          </a:p>
          <a:p>
            <a:pPr/>
            <a:r>
              <a:rPr sz="2200"/>
              <a:t>Programs are translated (compiled) into machine code: the 1s and 0s for one instruction set</a:t>
            </a:r>
          </a:p>
          <a:p>
            <a:pPr/>
            <a:r>
              <a:rPr sz="2200"/>
              <a:t>The two big families today are x86 and ARM</a:t>
            </a:r>
          </a:p>
          <a:p>
            <a:pPr/>
            <a:r>
              <a:rPr sz="2200"/>
              <a:t>An operating system has to be built separately for each one. That's why Linux distros offer x86 (amd64) and ARM (arm64) versions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CISC and RISC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CISC</a:t>
            </a:r>
            <a:r>
              <a:rPr sz="2200"/>
              <a:t> (complex instruction set computer): many instructions, some doing a lot of work in one step</a:t>
            </a:r>
          </a:p>
          <a:p>
            <a:pPr lvl="1"/>
            <a:r>
              <a:rPr sz="2000"/>
              <a:t>x86 processors from Intel and AMD</a:t>
            </a:r>
          </a:p>
          <a:p>
            <a:pPr/>
            <a:r>
              <a:rPr u="sng" sz="2200"/>
              <a:t>RISC</a:t>
            </a:r>
            <a:r>
              <a:rPr sz="2200"/>
              <a:t> (reduced instruction set computer): fewer, simpler instructions that each run very fast</a:t>
            </a:r>
          </a:p>
          <a:p>
            <a:pPr lvl="1"/>
            <a:r>
              <a:rPr sz="2000"/>
              <a:t>ARM and RISC-V processors</a:t>
            </a:r>
          </a:p>
          <a:p>
            <a:pPr/>
            <a:r>
              <a:rPr sz="2200"/>
              <a:t>The line has blurred: modern x86 chips break complex instructions into simpler, RISC-like steps inside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Processors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x86-64</a:t>
            </a:r>
            <a:r>
              <a:rPr sz="2200"/>
              <a:t> (Intel and AMD): most Windows PCs, older Macs, and many servers</a:t>
            </a:r>
          </a:p>
          <a:p>
            <a:pPr/>
            <a:r>
              <a:rPr u="sng" sz="2200"/>
              <a:t>ARM</a:t>
            </a:r>
            <a:r>
              <a:rPr sz="2200"/>
              <a:t>: almost every phone and tablet, Apple silicon Macs, Windows on ARM laptops, and cloud servers like AWS Graviton</a:t>
            </a:r>
          </a:p>
          <a:p>
            <a:pPr lvl="1"/>
            <a:r>
              <a:rPr sz="2000"/>
              <a:t>Known for good performance per watt, which means long battery life</a:t>
            </a:r>
          </a:p>
          <a:p>
            <a:pPr/>
            <a:r>
              <a:rPr u="sng" sz="2200"/>
              <a:t>RISC-V</a:t>
            </a:r>
            <a:r>
              <a:rPr sz="2200"/>
              <a:t>: an open design anyone can use without paying license fees, growing especially in small and embedded devices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Programs Don't Just Swap Between ARM and x86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program's machine code is written for one instruction set, like a recipe in a language the cook can't read</a:t>
            </a:r>
          </a:p>
          <a:p>
            <a:pPr/>
            <a:r>
              <a:rPr sz="1800"/>
              <a:t>Ways around it:</a:t>
            </a:r>
          </a:p>
          <a:p>
            <a:pPr lvl="1"/>
            <a:r>
              <a:rPr sz="1600"/>
              <a:t>Translation (emulation): Rosetta 2 on Macs, and Prism on Windows. Works for most apps, but can be slower</a:t>
            </a:r>
          </a:p>
          <a:p>
            <a:pPr lvl="1"/>
            <a:r>
              <a:rPr sz="1600"/>
              <a:t>Apps built for both: Apple's Universal apps</a:t>
            </a:r>
          </a:p>
          <a:p>
            <a:pPr lvl="1"/>
            <a:r>
              <a:rPr sz="1600"/>
              <a:t>Rebuild the program for each type: Linux distros offer separate packages</a:t>
            </a:r>
          </a:p>
          <a:p>
            <a:pPr/>
            <a:r>
              <a:rPr sz="1800"/>
              <a:t>Web apps, and programs in languages like Python and Java, run anywhere, because the browser or the language translates for them</a:t>
            </a:r>
          </a:p>
          <a:p>
            <a:pPr/>
            <a:r>
              <a:rPr sz="1800"/>
              <a:t>What still breaks: drivers can't be translated, so some printers, and games whose anti-cheat runs as a driver, may not work on ARM laptops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Beyond the CPU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200"/>
              <a:t>GPUs</a:t>
            </a:r>
            <a:r>
              <a:rPr sz="2200"/>
              <a:t> (graphics processing units): thousands of small cores, built for graphics and now also used for AI</a:t>
            </a:r>
          </a:p>
          <a:p>
            <a:pPr/>
            <a:r>
              <a:rPr u="sng" sz="2200"/>
              <a:t>NPUs</a:t>
            </a:r>
            <a:r>
              <a:rPr sz="2200"/>
              <a:t> (neural processing units): chips built for AI tasks, now in many laptops and phones</a:t>
            </a:r>
          </a:p>
          <a:p>
            <a:pPr lvl="1"/>
            <a:r>
              <a:rPr sz="2000"/>
              <a:t>Windows Copilot+ PCs require one, and Apple calls theirs the Neural Engine</a:t>
            </a:r>
          </a:p>
          <a:p>
            <a:pPr/>
            <a:r>
              <a:rPr sz="2200"/>
              <a:t>The OS has to decide which work goes to which chip, and manage the power each one uses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1179</Words>
  <Application>Microsoft Office PowerPoint</Application>
  <PresentationFormat>Custom</PresentationFormat>
  <Paragraphs>180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TS102801109</vt:lpstr>
      <vt:lpstr>Introduction to Operating Systems</vt:lpstr>
      <vt:lpstr>Performance</vt:lpstr>
      <vt:lpstr>Important Trends Affecting Performance Issues</vt:lpstr>
      <vt:lpstr>Why Performance Monitoring and Evaluation are Needed</vt:lpstr>
      <vt:lpstr>Performance: External Goals</vt:lpstr>
      <vt:lpstr>Performance: Internal Goals</vt:lpstr>
      <vt:lpstr>Performance Measures</vt:lpstr>
      <vt:lpstr>Performance Measures Examples</vt:lpstr>
      <vt:lpstr>Performance Evaluation Techniques</vt:lpstr>
      <vt:lpstr>Trace</vt:lpstr>
      <vt:lpstr>Profile</vt:lpstr>
      <vt:lpstr>Timings and Microbenchmarks</vt:lpstr>
      <vt:lpstr>Analytic Models</vt:lpstr>
      <vt:lpstr>Benchmarks</vt:lpstr>
      <vt:lpstr>Synthetic Programs</vt:lpstr>
      <vt:lpstr>Simulation</vt:lpstr>
      <vt:lpstr>Performance Monitoring</vt:lpstr>
      <vt:lpstr>Performance Monitoring</vt:lpstr>
      <vt:lpstr>Bottlenecks and Saturation</vt:lpstr>
      <vt:lpstr>Feedback Loops</vt:lpstr>
      <vt:lpstr>RISC and CISC comparison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2013-01-28T19:35:23Z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